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handoutMasterIdLst>
    <p:handoutMasterId r:id="rId19"/>
  </p:handoutMasterIdLst>
  <p:sldIdLst>
    <p:sldId id="256" r:id="rId2"/>
    <p:sldId id="279" r:id="rId3"/>
    <p:sldId id="277" r:id="rId4"/>
    <p:sldId id="278" r:id="rId5"/>
    <p:sldId id="273" r:id="rId6"/>
    <p:sldId id="261" r:id="rId7"/>
    <p:sldId id="266" r:id="rId8"/>
    <p:sldId id="276" r:id="rId9"/>
    <p:sldId id="270" r:id="rId10"/>
    <p:sldId id="267" r:id="rId11"/>
    <p:sldId id="268" r:id="rId12"/>
    <p:sldId id="265" r:id="rId13"/>
    <p:sldId id="262" r:id="rId14"/>
    <p:sldId id="274" r:id="rId15"/>
    <p:sldId id="280" r:id="rId16"/>
    <p:sldId id="28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08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1" d="100"/>
          <a:sy n="91" d="100"/>
        </p:scale>
        <p:origin x="261" y="71"/>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50B6F6B-86BD-4B7C-9CD5-2E3140D986EC}" type="datetimeFigureOut">
              <a:rPr lang="en-US" smtClean="0"/>
              <a:t>10/5/2018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4ED1C9A-DA42-4EFD-B8FD-6A3C6C605AD9}" type="slidenum">
              <a:rPr lang="en-US" smtClean="0"/>
              <a:t>‹#›</a:t>
            </a:fld>
            <a:endParaRPr lang="en-US"/>
          </a:p>
        </p:txBody>
      </p:sp>
    </p:spTree>
    <p:extLst>
      <p:ext uri="{BB962C8B-B14F-4D97-AF65-F5344CB8AC3E}">
        <p14:creationId xmlns:p14="http://schemas.microsoft.com/office/powerpoint/2010/main" val="1010967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B778B6-D0B6-44E5-A591-CC6A4470A7F9}" type="datetimeFigureOut">
              <a:rPr lang="en-US" smtClean="0"/>
              <a:t>10/5/2018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AD9D71-1974-4C59-B1F1-03BCBE25B670}" type="slidenum">
              <a:rPr lang="en-US" smtClean="0"/>
              <a:t>‹#›</a:t>
            </a:fld>
            <a:endParaRPr lang="en-US"/>
          </a:p>
        </p:txBody>
      </p:sp>
    </p:spTree>
    <p:extLst>
      <p:ext uri="{BB962C8B-B14F-4D97-AF65-F5344CB8AC3E}">
        <p14:creationId xmlns:p14="http://schemas.microsoft.com/office/powerpoint/2010/main" val="3060146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AD9D71-1974-4C59-B1F1-03BCBE25B670}" type="slidenum">
              <a:rPr lang="en-US" smtClean="0"/>
              <a:t>8</a:t>
            </a:fld>
            <a:endParaRPr lang="en-US"/>
          </a:p>
        </p:txBody>
      </p:sp>
    </p:spTree>
    <p:extLst>
      <p:ext uri="{BB962C8B-B14F-4D97-AF65-F5344CB8AC3E}">
        <p14:creationId xmlns:p14="http://schemas.microsoft.com/office/powerpoint/2010/main" val="2289732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03E03A95-3415-454D-80D9-E51BD7E2C4F7}" type="datetimeFigureOut">
              <a:rPr lang="en-US" smtClean="0"/>
              <a:t>10/5/2018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1883C68-A665-4033-B649-2F4C3D6BD99A}" type="slidenum">
              <a:rPr lang="en-US" smtClean="0"/>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03E03A95-3415-454D-80D9-E51BD7E2C4F7}" type="datetimeFigureOut">
              <a:rPr lang="en-US" smtClean="0"/>
              <a:t>10/5/2018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83C68-A665-4033-B649-2F4C3D6BD99A}" type="slidenum">
              <a:rPr lang="en-US" smtClean="0"/>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3E03A95-3415-454D-80D9-E51BD7E2C4F7}" type="datetimeFigureOut">
              <a:rPr lang="en-US" smtClean="0"/>
              <a:t>10/5/2018</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1883C68-A665-4033-B649-2F4C3D6BD99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3E03A95-3415-454D-80D9-E51BD7E2C4F7}" type="datetimeFigureOut">
              <a:rPr lang="en-US" smtClean="0"/>
              <a:t>10/5/2018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83C68-A665-4033-B649-2F4C3D6BD99A}" type="slidenum">
              <a:rPr lang="en-US" smtClean="0"/>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03E03A95-3415-454D-80D9-E51BD7E2C4F7}" type="datetimeFigureOut">
              <a:rPr lang="en-US" smtClean="0"/>
              <a:t>10/5/2018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883C68-A665-4033-B649-2F4C3D6BD99A}" type="slidenum">
              <a:rPr lang="en-US" smtClean="0"/>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3E03A95-3415-454D-80D9-E51BD7E2C4F7}" type="datetimeFigureOut">
              <a:rPr lang="en-US" smtClean="0"/>
              <a:t>10/5/2018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83C68-A665-4033-B649-2F4C3D6BD99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E03A95-3415-454D-80D9-E51BD7E2C4F7}" type="datetimeFigureOut">
              <a:rPr lang="en-US" smtClean="0"/>
              <a:t>10/5/2018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883C68-A665-4033-B649-2F4C3D6BD99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3E03A95-3415-454D-80D9-E51BD7E2C4F7}" type="datetimeFigureOut">
              <a:rPr lang="en-US" smtClean="0"/>
              <a:t>10/5/2018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83C68-A665-4033-B649-2F4C3D6BD99A}" type="slidenum">
              <a:rPr lang="en-US" smtClean="0"/>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3E03A95-3415-454D-80D9-E51BD7E2C4F7}" type="datetimeFigureOut">
              <a:rPr lang="en-US" smtClean="0"/>
              <a:t>10/5/2018</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1883C68-A665-4033-B649-2F4C3D6BD99A}" type="slidenum">
              <a:rPr lang="en-US" smtClean="0"/>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3E03A95-3415-454D-80D9-E51BD7E2C4F7}" type="datetimeFigureOut">
              <a:rPr lang="en-US" smtClean="0"/>
              <a:t>10/5/2018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83C68-A665-4033-B649-2F4C3D6BD99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3E03A95-3415-454D-80D9-E51BD7E2C4F7}" type="datetimeFigureOut">
              <a:rPr lang="en-US" smtClean="0"/>
              <a:t>10/5/2018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83C68-A665-4033-B649-2F4C3D6BD99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03E03A95-3415-454D-80D9-E51BD7E2C4F7}" type="datetimeFigureOut">
              <a:rPr lang="en-US" smtClean="0"/>
              <a:t>10/5/2018</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1883C68-A665-4033-B649-2F4C3D6BD99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sz="5400" i="1" dirty="0" smtClean="0">
                <a:solidFill>
                  <a:srgbClr val="C00000"/>
                </a:solidFill>
              </a:rPr>
              <a:t>Mid-1700s</a:t>
            </a:r>
            <a:endParaRPr lang="en-US" sz="5400" i="1" dirty="0">
              <a:solidFill>
                <a:srgbClr val="C00000"/>
              </a:solidFill>
            </a:endParaRPr>
          </a:p>
        </p:txBody>
      </p:sp>
      <p:sp>
        <p:nvSpPr>
          <p:cNvPr id="2" name="Title 1"/>
          <p:cNvSpPr>
            <a:spLocks noGrp="1"/>
          </p:cNvSpPr>
          <p:nvPr>
            <p:ph type="ctrTitle"/>
          </p:nvPr>
        </p:nvSpPr>
        <p:spPr/>
        <p:txBody>
          <a:bodyPr/>
          <a:lstStyle/>
          <a:p>
            <a:r>
              <a:rPr lang="en-US" dirty="0" smtClean="0"/>
              <a:t>Puritanism vs. The Enlightenment</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ctrTitle"/>
          </p:nvPr>
        </p:nvSpPr>
        <p:spPr/>
        <p:txBody>
          <a:bodyPr/>
          <a:lstStyle/>
          <a:p>
            <a:r>
              <a:rPr lang="en-US" dirty="0" smtClean="0"/>
              <a:t>The History of Ideas</a:t>
            </a:r>
            <a:endParaRPr lang="en-US" dirty="0"/>
          </a:p>
        </p:txBody>
      </p:sp>
    </p:spTree>
    <p:extLst>
      <p:ext uri="{BB962C8B-B14F-4D97-AF65-F5344CB8AC3E}">
        <p14:creationId xmlns:p14="http://schemas.microsoft.com/office/powerpoint/2010/main" val="34987859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p. 345</a:t>
            </a:r>
            <a:endParaRPr lang="en-US" dirty="0"/>
          </a:p>
        </p:txBody>
      </p:sp>
      <p:sp>
        <p:nvSpPr>
          <p:cNvPr id="3" name="Content Placeholder 2"/>
          <p:cNvSpPr>
            <a:spLocks noGrp="1"/>
          </p:cNvSpPr>
          <p:nvPr>
            <p:ph sz="quarter" idx="1"/>
          </p:nvPr>
        </p:nvSpPr>
        <p:spPr>
          <a:xfrm>
            <a:off x="762000" y="1676400"/>
            <a:ext cx="7772400" cy="4572000"/>
          </a:xfrm>
        </p:spPr>
        <p:txBody>
          <a:bodyPr/>
          <a:lstStyle/>
          <a:p>
            <a:pPr marL="0" indent="0">
              <a:buNone/>
            </a:pPr>
            <a:r>
              <a:rPr lang="en-US" dirty="0"/>
              <a:t>“John Adams would later reflect, </a:t>
            </a:r>
            <a:r>
              <a:rPr lang="en-US" dirty="0" smtClean="0"/>
              <a:t>‘The </a:t>
            </a:r>
            <a:r>
              <a:rPr lang="en-US" dirty="0"/>
              <a:t>Revolution was effected before the War commenced. The Revolution was in the minds and hearts of the people; a </a:t>
            </a:r>
            <a:r>
              <a:rPr lang="en-US" dirty="0">
                <a:solidFill>
                  <a:srgbClr val="C00000"/>
                </a:solidFill>
              </a:rPr>
              <a:t>change in their religious sentiments</a:t>
            </a:r>
            <a:r>
              <a:rPr lang="en-US" dirty="0"/>
              <a:t>, of their duties and obligations . . . </a:t>
            </a:r>
            <a:r>
              <a:rPr lang="en-US" dirty="0">
                <a:solidFill>
                  <a:srgbClr val="C00000"/>
                </a:solidFill>
              </a:rPr>
              <a:t>this radical change in the principles, opinions,</a:t>
            </a:r>
            <a:r>
              <a:rPr lang="en-US" dirty="0"/>
              <a:t> sentiments, and affections of the people, was the </a:t>
            </a:r>
            <a:r>
              <a:rPr lang="en-US" dirty="0">
                <a:solidFill>
                  <a:srgbClr val="C00000"/>
                </a:solidFill>
              </a:rPr>
              <a:t>real American Revolution</a:t>
            </a:r>
            <a:r>
              <a:rPr lang="en-US" dirty="0" smtClean="0"/>
              <a:t>.’” </a:t>
            </a:r>
          </a:p>
          <a:p>
            <a:pPr marL="0" indent="0">
              <a:buNone/>
            </a:pPr>
            <a:endParaRPr lang="en-US" dirty="0"/>
          </a:p>
          <a:p>
            <a:pPr marL="0" indent="0">
              <a:buNone/>
            </a:pPr>
            <a:r>
              <a:rPr lang="en-US" b="1" dirty="0" smtClean="0">
                <a:solidFill>
                  <a:srgbClr val="C00000"/>
                </a:solidFill>
                <a:effectLst>
                  <a:outerShdw blurRad="38100" dist="38100" dir="2700000" algn="tl">
                    <a:srgbClr val="000000">
                      <a:alpha val="43137"/>
                    </a:srgbClr>
                  </a:outerShdw>
                </a:effectLst>
              </a:rPr>
              <a:t>A revolution in morality and worldview– not just government.</a:t>
            </a:r>
            <a:endParaRPr lang="en-US"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70037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p. 347</a:t>
            </a:r>
            <a:endParaRPr lang="en-US" dirty="0"/>
          </a:p>
        </p:txBody>
      </p:sp>
      <p:sp>
        <p:nvSpPr>
          <p:cNvPr id="3" name="Content Placeholder 2"/>
          <p:cNvSpPr>
            <a:spLocks noGrp="1"/>
          </p:cNvSpPr>
          <p:nvPr>
            <p:ph sz="quarter" idx="1"/>
          </p:nvPr>
        </p:nvSpPr>
        <p:spPr/>
        <p:txBody>
          <a:bodyPr>
            <a:normAutofit/>
          </a:bodyPr>
          <a:lstStyle/>
          <a:p>
            <a:pPr marL="0" indent="0">
              <a:buNone/>
            </a:pPr>
            <a:r>
              <a:rPr lang="en-US" sz="2800" dirty="0"/>
              <a:t>“Independence did not necessarily </a:t>
            </a:r>
            <a:r>
              <a:rPr lang="en-US" sz="2800" dirty="0" smtClean="0"/>
              <a:t>guarantee </a:t>
            </a:r>
            <a:r>
              <a:rPr lang="en-US" sz="2800" dirty="0"/>
              <a:t>equitable and just governance. The declaration promised life, liberty, and the pursuit of happiness, but it would be up to the colonists whom we now call the Founding Fathers to secure those promises</a:t>
            </a:r>
            <a:r>
              <a:rPr lang="en-US" sz="2800" dirty="0" smtClean="0"/>
              <a:t>.”</a:t>
            </a:r>
          </a:p>
          <a:p>
            <a:pPr marL="0" indent="0">
              <a:buNone/>
            </a:pPr>
            <a:endParaRPr lang="en-US" sz="2800" dirty="0"/>
          </a:p>
          <a:p>
            <a:pPr marL="0" indent="0">
              <a:buNone/>
            </a:pPr>
            <a:r>
              <a:rPr lang="en-US" sz="2800" b="1" dirty="0" smtClean="0">
                <a:solidFill>
                  <a:srgbClr val="C00000"/>
                </a:solidFill>
                <a:effectLst>
                  <a:outerShdw blurRad="38100" dist="38100" dir="2700000" algn="tl">
                    <a:srgbClr val="000000">
                      <a:alpha val="43137"/>
                    </a:srgbClr>
                  </a:outerShdw>
                </a:effectLst>
              </a:rPr>
              <a:t>In the end, life, liberty and PROPERTY are guaranteed unless taken after due process (5</a:t>
            </a:r>
            <a:r>
              <a:rPr lang="en-US" sz="2800" b="1" baseline="30000" dirty="0" smtClean="0">
                <a:solidFill>
                  <a:srgbClr val="C00000"/>
                </a:solidFill>
                <a:effectLst>
                  <a:outerShdw blurRad="38100" dist="38100" dir="2700000" algn="tl">
                    <a:srgbClr val="000000">
                      <a:alpha val="43137"/>
                    </a:srgbClr>
                  </a:outerShdw>
                </a:effectLst>
              </a:rPr>
              <a:t>th</a:t>
            </a:r>
            <a:r>
              <a:rPr lang="en-US" sz="2800" b="1" dirty="0" smtClean="0">
                <a:solidFill>
                  <a:srgbClr val="C00000"/>
                </a:solidFill>
                <a:effectLst>
                  <a:outerShdw blurRad="38100" dist="38100" dir="2700000" algn="tl">
                    <a:srgbClr val="000000">
                      <a:alpha val="43137"/>
                    </a:srgbClr>
                  </a:outerShdw>
                </a:effectLst>
              </a:rPr>
              <a:t> and 14</a:t>
            </a:r>
            <a:r>
              <a:rPr lang="en-US" sz="2800" b="1" baseline="30000" dirty="0" smtClean="0">
                <a:solidFill>
                  <a:srgbClr val="C00000"/>
                </a:solidFill>
                <a:effectLst>
                  <a:outerShdw blurRad="38100" dist="38100" dir="2700000" algn="tl">
                    <a:srgbClr val="000000">
                      <a:alpha val="43137"/>
                    </a:srgbClr>
                  </a:outerShdw>
                </a:effectLst>
              </a:rPr>
              <a:t>th</a:t>
            </a:r>
            <a:r>
              <a:rPr lang="en-US" sz="2800" b="1" dirty="0" smtClean="0">
                <a:solidFill>
                  <a:srgbClr val="C00000"/>
                </a:solidFill>
                <a:effectLst>
                  <a:outerShdw blurRad="38100" dist="38100" dir="2700000" algn="tl">
                    <a:srgbClr val="000000">
                      <a:alpha val="43137"/>
                    </a:srgbClr>
                  </a:outerShdw>
                </a:effectLst>
              </a:rPr>
              <a:t> Amendments to the Constitution)</a:t>
            </a:r>
            <a:endParaRPr lang="en-US" sz="2800"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320977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effectLst>
                  <a:outerShdw blurRad="38100" dist="38100" dir="2700000" algn="tl">
                    <a:srgbClr val="000000">
                      <a:alpha val="43137"/>
                    </a:srgbClr>
                  </a:outerShdw>
                </a:effectLst>
                <a:latin typeface="+mn-lt"/>
              </a:rPr>
              <a:t>The Great Awakening</a:t>
            </a:r>
            <a:endParaRPr lang="en-US" b="1" dirty="0">
              <a:solidFill>
                <a:schemeClr val="tx1"/>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sz="quarter" idx="1"/>
          </p:nvPr>
        </p:nvSpPr>
        <p:spPr>
          <a:xfrm>
            <a:off x="914400" y="1752600"/>
            <a:ext cx="7772400" cy="4267200"/>
          </a:xfrm>
        </p:spPr>
        <p:txBody>
          <a:bodyPr>
            <a:normAutofit lnSpcReduction="10000"/>
          </a:bodyPr>
          <a:lstStyle/>
          <a:p>
            <a:r>
              <a:rPr lang="en-US" sz="4000" b="1" dirty="0">
                <a:solidFill>
                  <a:srgbClr val="C00000"/>
                </a:solidFill>
                <a:effectLst>
                  <a:outerShdw blurRad="38100" dist="38100" dir="2700000" algn="tl">
                    <a:srgbClr val="000000">
                      <a:alpha val="43137"/>
                    </a:srgbClr>
                  </a:outerShdw>
                </a:effectLst>
              </a:rPr>
              <a:t>Backlash</a:t>
            </a:r>
            <a:r>
              <a:rPr lang="en-US" sz="4000" dirty="0"/>
              <a:t> movement </a:t>
            </a:r>
            <a:r>
              <a:rPr lang="en-US" sz="4000" b="1" dirty="0">
                <a:solidFill>
                  <a:srgbClr val="C00000"/>
                </a:solidFill>
              </a:rPr>
              <a:t>away</a:t>
            </a:r>
            <a:r>
              <a:rPr lang="en-US" sz="4000" dirty="0"/>
              <a:t> from Age of </a:t>
            </a:r>
            <a:r>
              <a:rPr lang="en-US" sz="4000" dirty="0" smtClean="0"/>
              <a:t>Reason in early-mid 1700s (think of “awakening” as IRONIC)</a:t>
            </a:r>
            <a:endParaRPr lang="en-US" sz="4000" dirty="0"/>
          </a:p>
          <a:p>
            <a:r>
              <a:rPr lang="en-US" sz="4000" dirty="0"/>
              <a:t>Series of Puritan religious revival </a:t>
            </a:r>
            <a:r>
              <a:rPr lang="en-US" sz="4000" dirty="0" smtClean="0"/>
              <a:t>meetings; long, scary sermons about sin and damnation</a:t>
            </a:r>
            <a:endParaRPr lang="en-US" sz="4000" dirty="0"/>
          </a:p>
          <a:p>
            <a:r>
              <a:rPr lang="en-US" sz="4000" dirty="0"/>
              <a:t>See Cliff </a:t>
            </a:r>
            <a:r>
              <a:rPr lang="en-US" sz="4000" dirty="0" err="1"/>
              <a:t>Garboden</a:t>
            </a:r>
            <a:r>
              <a:rPr lang="en-US" sz="4000" dirty="0"/>
              <a:t> article</a:t>
            </a:r>
          </a:p>
          <a:p>
            <a:pPr marL="0" indent="0">
              <a:buNone/>
            </a:pPr>
            <a:endParaRPr lang="en-US" sz="3600" dirty="0"/>
          </a:p>
        </p:txBody>
      </p:sp>
    </p:spTree>
    <p:extLst>
      <p:ext uri="{BB962C8B-B14F-4D97-AF65-F5344CB8AC3E}">
        <p14:creationId xmlns:p14="http://schemas.microsoft.com/office/powerpoint/2010/main" val="1228630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rgbClr val="C00000"/>
                </a:solidFill>
              </a:rPr>
              <a:t>Example of </a:t>
            </a:r>
            <a:r>
              <a:rPr lang="en-US" b="1" dirty="0" smtClean="0">
                <a:solidFill>
                  <a:srgbClr val="C00000"/>
                </a:solidFill>
              </a:rPr>
              <a:t>Calvinist (Puritan) </a:t>
            </a:r>
            <a:br>
              <a:rPr lang="en-US" b="1" dirty="0" smtClean="0">
                <a:solidFill>
                  <a:srgbClr val="C00000"/>
                </a:solidFill>
              </a:rPr>
            </a:br>
            <a:r>
              <a:rPr lang="en-US" b="1" dirty="0" smtClean="0">
                <a:solidFill>
                  <a:srgbClr val="C00000"/>
                </a:solidFill>
              </a:rPr>
              <a:t>Belief Set:</a:t>
            </a:r>
            <a:endParaRPr lang="en-US" b="1" dirty="0">
              <a:solidFill>
                <a:srgbClr val="C00000"/>
              </a:solidFill>
            </a:endParaRPr>
          </a:p>
        </p:txBody>
      </p:sp>
      <p:sp>
        <p:nvSpPr>
          <p:cNvPr id="3" name="Content Placeholder 2"/>
          <p:cNvSpPr>
            <a:spLocks noGrp="1"/>
          </p:cNvSpPr>
          <p:nvPr>
            <p:ph sz="quarter" idx="1"/>
          </p:nvPr>
        </p:nvSpPr>
        <p:spPr>
          <a:xfrm>
            <a:off x="914400" y="1447800"/>
            <a:ext cx="7772400" cy="4800600"/>
          </a:xfrm>
        </p:spPr>
        <p:txBody>
          <a:bodyPr>
            <a:normAutofit/>
          </a:bodyPr>
          <a:lstStyle/>
          <a:p>
            <a:r>
              <a:rPr lang="en-US" sz="4000" dirty="0" smtClean="0"/>
              <a:t>Jonathan Edwards’ “Young Puritan’s Code”</a:t>
            </a:r>
          </a:p>
          <a:p>
            <a:pPr lvl="1"/>
            <a:r>
              <a:rPr lang="en-US" sz="3600" dirty="0" smtClean="0"/>
              <a:t>Exemplifies Calvinist/Puritan tenets:</a:t>
            </a:r>
          </a:p>
          <a:p>
            <a:pPr lvl="2"/>
            <a:r>
              <a:rPr lang="en-US" sz="2800" b="1" dirty="0" smtClean="0"/>
              <a:t>In the Intro ¶ , he says he’s unable to do anything without God’s help. </a:t>
            </a:r>
            <a:endParaRPr lang="en-US" sz="2800" dirty="0" smtClean="0"/>
          </a:p>
          <a:p>
            <a:pPr lvl="2"/>
            <a:r>
              <a:rPr lang="en-US" sz="2800" b="1" dirty="0" smtClean="0"/>
              <a:t>You </a:t>
            </a:r>
            <a:r>
              <a:rPr lang="en-US" sz="2800" b="1" dirty="0" smtClean="0"/>
              <a:t>can speak </a:t>
            </a:r>
            <a:r>
              <a:rPr lang="en-US" sz="2800" b="1" dirty="0" smtClean="0"/>
              <a:t>“evil” </a:t>
            </a:r>
            <a:r>
              <a:rPr lang="en-US" sz="2800" b="1" dirty="0" smtClean="0"/>
              <a:t>of </a:t>
            </a:r>
            <a:r>
              <a:rPr lang="en-US" sz="2800" b="1" dirty="0" smtClean="0"/>
              <a:t>(criticize) someone </a:t>
            </a:r>
            <a:r>
              <a:rPr lang="en-US" sz="2800" b="1" dirty="0" smtClean="0"/>
              <a:t>who’s sinning, in order to do good by this criticism.</a:t>
            </a:r>
            <a:endParaRPr lang="en-US" sz="2800" dirty="0" smtClean="0"/>
          </a:p>
          <a:p>
            <a:pPr lvl="2"/>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1" y="406740"/>
            <a:ext cx="9296401" cy="6044520"/>
          </a:xfrm>
          <a:prstGeom prst="rect">
            <a:avLst/>
          </a:prstGeom>
        </p:spPr>
      </p:pic>
    </p:spTree>
    <p:extLst>
      <p:ext uri="{BB962C8B-B14F-4D97-AF65-F5344CB8AC3E}">
        <p14:creationId xmlns:p14="http://schemas.microsoft.com/office/powerpoint/2010/main" val="4016838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8000" dirty="0" smtClean="0"/>
              <a:t>Which Side Won?</a:t>
            </a:r>
            <a:endParaRPr lang="en-US" sz="8000" dirty="0"/>
          </a:p>
        </p:txBody>
      </p:sp>
      <p:sp>
        <p:nvSpPr>
          <p:cNvPr id="3" name="Text Placeholder 2"/>
          <p:cNvSpPr>
            <a:spLocks noGrp="1"/>
          </p:cNvSpPr>
          <p:nvPr>
            <p:ph type="body" idx="1"/>
          </p:nvPr>
        </p:nvSpPr>
        <p:spPr>
          <a:xfrm>
            <a:off x="722313" y="2819400"/>
            <a:ext cx="6973887" cy="652462"/>
          </a:xfrm>
        </p:spPr>
        <p:txBody>
          <a:bodyPr>
            <a:noAutofit/>
          </a:bodyPr>
          <a:lstStyle/>
          <a:p>
            <a:r>
              <a:rPr lang="en-US" sz="4400" dirty="0" smtClean="0">
                <a:solidFill>
                  <a:srgbClr val="FF0000"/>
                </a:solidFill>
              </a:rPr>
              <a:t>“Three Pieces of Paper”</a:t>
            </a:r>
          </a:p>
          <a:p>
            <a:endParaRPr lang="en-US" sz="4400" dirty="0">
              <a:solidFill>
                <a:srgbClr val="FF0000"/>
              </a:solidFill>
            </a:endParaRPr>
          </a:p>
          <a:p>
            <a:endParaRPr lang="en-US" sz="4400" dirty="0" smtClean="0">
              <a:solidFill>
                <a:srgbClr val="FF0000"/>
              </a:solidFill>
            </a:endParaRPr>
          </a:p>
          <a:p>
            <a:endParaRPr lang="en-US" sz="4400" dirty="0">
              <a:solidFill>
                <a:srgbClr val="FF0000"/>
              </a:solidFill>
            </a:endParaRPr>
          </a:p>
        </p:txBody>
      </p:sp>
      <p:sp>
        <p:nvSpPr>
          <p:cNvPr id="4" name="Text Placeholder 2"/>
          <p:cNvSpPr txBox="1">
            <a:spLocks/>
          </p:cNvSpPr>
          <p:nvPr/>
        </p:nvSpPr>
        <p:spPr>
          <a:xfrm>
            <a:off x="722313" y="3976687"/>
            <a:ext cx="6973887" cy="2514600"/>
          </a:xfrm>
          <a:prstGeom prst="rect">
            <a:avLst/>
          </a:prstGeom>
        </p:spPr>
        <p:txBody>
          <a:bodyPr anchor="t" anchorCtr="0">
            <a:noAutofit/>
          </a:bodyPr>
          <a:lstStyle>
            <a:lvl1pPr marL="0" indent="0" algn="l" rtl="0" eaLnBrk="1" latinLnBrk="0" hangingPunct="1">
              <a:spcBef>
                <a:spcPts val="580"/>
              </a:spcBef>
              <a:buClr>
                <a:schemeClr val="accent1"/>
              </a:buClr>
              <a:buSzPct val="85000"/>
              <a:buFont typeface="Wingdings 2"/>
              <a:buNone/>
              <a:defRPr kumimoji="0" sz="2400" kern="1200">
                <a:solidFill>
                  <a:schemeClr val="tx1">
                    <a:tint val="75000"/>
                  </a:schemeClr>
                </a:solidFill>
                <a:latin typeface="+mn-lt"/>
                <a:ea typeface="+mn-ea"/>
                <a:cs typeface="+mn-cs"/>
              </a:defRPr>
            </a:lvl1pPr>
            <a:lvl2pPr marL="548640" indent="-228600" algn="l" rtl="0" eaLnBrk="1" latinLnBrk="0" hangingPunct="1">
              <a:spcBef>
                <a:spcPts val="370"/>
              </a:spcBef>
              <a:buClr>
                <a:schemeClr val="accent2"/>
              </a:buClr>
              <a:buSzPct val="85000"/>
              <a:buFont typeface="Wingdings 2"/>
              <a:buNone/>
              <a:defRPr kumimoji="0" sz="1800" kern="1200">
                <a:solidFill>
                  <a:schemeClr val="tx1">
                    <a:tint val="75000"/>
                  </a:schemeClr>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None/>
              <a:defRPr kumimoji="0" sz="1600" kern="1200">
                <a:solidFill>
                  <a:schemeClr val="tx1">
                    <a:tint val="75000"/>
                  </a:schemeClr>
                </a:solidFill>
                <a:latin typeface="+mn-lt"/>
                <a:ea typeface="+mn-ea"/>
                <a:cs typeface="+mn-cs"/>
              </a:defRPr>
            </a:lvl3pPr>
            <a:lvl4pPr marL="1097280" indent="-228600" algn="l" rtl="0" eaLnBrk="1" latinLnBrk="0" hangingPunct="1">
              <a:spcBef>
                <a:spcPts val="370"/>
              </a:spcBef>
              <a:buClr>
                <a:schemeClr val="accent3"/>
              </a:buClr>
              <a:buSzPct val="80000"/>
              <a:buFont typeface="Wingdings 2"/>
              <a:buNone/>
              <a:defRPr kumimoji="0" sz="1400" kern="1200">
                <a:solidFill>
                  <a:schemeClr val="tx1">
                    <a:tint val="75000"/>
                  </a:schemeClr>
                </a:solidFill>
                <a:latin typeface="+mn-lt"/>
                <a:ea typeface="+mn-ea"/>
                <a:cs typeface="+mn-cs"/>
              </a:defRPr>
            </a:lvl4pPr>
            <a:lvl5pPr marL="1371600" indent="-228600" algn="l" rtl="0" eaLnBrk="1" latinLnBrk="0" hangingPunct="1">
              <a:spcBef>
                <a:spcPts val="370"/>
              </a:spcBef>
              <a:buClr>
                <a:schemeClr val="accent3"/>
              </a:buClr>
              <a:buFontTx/>
              <a:buNone/>
              <a:defRPr kumimoji="0" sz="1400" kern="1200">
                <a:solidFill>
                  <a:schemeClr val="tx1">
                    <a:tint val="75000"/>
                  </a:schemeClr>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r>
              <a:rPr lang="en-US" dirty="0">
                <a:solidFill>
                  <a:srgbClr val="C00000"/>
                </a:solidFill>
                <a:effectLst>
                  <a:outerShdw blurRad="38100" dist="38100" dir="2700000" algn="tl">
                    <a:srgbClr val="000000">
                      <a:alpha val="43137"/>
                    </a:srgbClr>
                  </a:outerShdw>
                </a:effectLst>
                <a:latin typeface="Arial Black" panose="020B0A04020102020204" pitchFamily="34" charset="0"/>
              </a:rPr>
              <a:t>The Declaration of Independence</a:t>
            </a:r>
          </a:p>
          <a:p>
            <a:endParaRPr lang="en-US" dirty="0" smtClean="0">
              <a:solidFill>
                <a:srgbClr val="C00000"/>
              </a:solidFill>
              <a:effectLst>
                <a:outerShdw blurRad="38100" dist="38100" dir="2700000" algn="tl">
                  <a:srgbClr val="000000">
                    <a:alpha val="43137"/>
                  </a:srgbClr>
                </a:outerShdw>
              </a:effectLst>
              <a:latin typeface="Arial Black" panose="020B0A04020102020204" pitchFamily="34" charset="0"/>
            </a:endParaRPr>
          </a:p>
          <a:p>
            <a:r>
              <a:rPr lang="en-US" dirty="0" smtClean="0">
                <a:solidFill>
                  <a:srgbClr val="C00000"/>
                </a:solidFill>
                <a:effectLst>
                  <a:outerShdw blurRad="38100" dist="38100" dir="2700000" algn="tl">
                    <a:srgbClr val="000000">
                      <a:alpha val="43137"/>
                    </a:srgbClr>
                  </a:outerShdw>
                </a:effectLst>
                <a:latin typeface="Arial Black" panose="020B0A04020102020204" pitchFamily="34" charset="0"/>
              </a:rPr>
              <a:t>The </a:t>
            </a: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Constitution</a:t>
            </a:r>
          </a:p>
          <a:p>
            <a:r>
              <a:rPr lang="en-US" dirty="0">
                <a:solidFill>
                  <a:srgbClr val="C00000"/>
                </a:solidFill>
                <a:effectLst>
                  <a:outerShdw blurRad="38100" dist="38100" dir="2700000" algn="tl">
                    <a:srgbClr val="000000">
                      <a:alpha val="43137"/>
                    </a:srgbClr>
                  </a:outerShdw>
                </a:effectLst>
                <a:latin typeface="Arial Black" panose="020B0A04020102020204" pitchFamily="34" charset="0"/>
              </a:rPr>
              <a:t>	The Bill of Rights</a:t>
            </a:r>
          </a:p>
        </p:txBody>
      </p:sp>
    </p:spTree>
    <p:extLst>
      <p:ext uri="{BB962C8B-B14F-4D97-AF65-F5344CB8AC3E}">
        <p14:creationId xmlns:p14="http://schemas.microsoft.com/office/powerpoint/2010/main" val="508270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down)">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circle(in)">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circle(in)">
                                      <p:cBhvr>
                                        <p:cTn id="22" dur="2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r>
              <a:rPr lang="en-US" sz="5400" dirty="0"/>
              <a:t>Key Ideals of </a:t>
            </a:r>
            <a:r>
              <a:rPr lang="en-US" sz="5400" dirty="0" smtClean="0"/>
              <a:t> The </a:t>
            </a:r>
            <a:r>
              <a:rPr lang="en-US" sz="5400" dirty="0"/>
              <a:t>Enlightenment (also called the Age of Reason)</a:t>
            </a:r>
          </a:p>
        </p:txBody>
      </p:sp>
    </p:spTree>
    <p:extLst>
      <p:ext uri="{BB962C8B-B14F-4D97-AF65-F5344CB8AC3E}">
        <p14:creationId xmlns:p14="http://schemas.microsoft.com/office/powerpoint/2010/main" val="15500227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11033"/>
            <a:ext cx="7772400" cy="1828800"/>
          </a:xfrm>
        </p:spPr>
        <p:txBody>
          <a:bodyPr>
            <a:normAutofit fontScale="90000"/>
          </a:bodyPr>
          <a:lstStyle/>
          <a:p>
            <a:r>
              <a:rPr lang="en-US" dirty="0"/>
              <a:t/>
            </a:r>
            <a:br>
              <a:rPr lang="en-US" dirty="0"/>
            </a:br>
            <a:r>
              <a:rPr lang="en-US" dirty="0"/>
              <a:t/>
            </a:r>
            <a:br>
              <a:rPr lang="en-US" dirty="0"/>
            </a:br>
            <a:endParaRPr lang="en-US" dirty="0"/>
          </a:p>
        </p:txBody>
      </p:sp>
      <p:sp>
        <p:nvSpPr>
          <p:cNvPr id="3" name="Content Placeholder 2"/>
          <p:cNvSpPr>
            <a:spLocks noGrp="1"/>
          </p:cNvSpPr>
          <p:nvPr>
            <p:ph sz="quarter" idx="1"/>
          </p:nvPr>
        </p:nvSpPr>
        <p:spPr>
          <a:xfrm>
            <a:off x="381000" y="1925598"/>
            <a:ext cx="8686800" cy="4094202"/>
          </a:xfrm>
        </p:spPr>
        <p:txBody>
          <a:bodyPr>
            <a:normAutofit fontScale="25000" lnSpcReduction="20000"/>
          </a:bodyPr>
          <a:lstStyle/>
          <a:p>
            <a:pPr marL="0" indent="0">
              <a:buNone/>
            </a:pPr>
            <a:r>
              <a:rPr lang="en-US" dirty="0"/>
              <a:t> </a:t>
            </a:r>
          </a:p>
          <a:p>
            <a:pPr marL="0" indent="0">
              <a:buNone/>
            </a:pPr>
            <a:r>
              <a:rPr lang="en-US" dirty="0"/>
              <a:t> </a:t>
            </a:r>
          </a:p>
          <a:p>
            <a:pPr marL="0" indent="0">
              <a:buNone/>
            </a:pPr>
            <a:r>
              <a:rPr lang="en-US" sz="9000" dirty="0" smtClean="0"/>
              <a:t>A</a:t>
            </a:r>
            <a:r>
              <a:rPr lang="en-US" sz="9000" dirty="0"/>
              <a:t>. All men should </a:t>
            </a:r>
            <a:r>
              <a:rPr lang="en-US" sz="9000" b="1" dirty="0"/>
              <a:t>pursue happiness on earth</a:t>
            </a:r>
            <a:r>
              <a:rPr lang="en-US" sz="9000" dirty="0"/>
              <a:t>, not just a select few in eternity</a:t>
            </a:r>
          </a:p>
          <a:p>
            <a:pPr marL="0" indent="0">
              <a:buNone/>
            </a:pPr>
            <a:r>
              <a:rPr lang="en-US" sz="9000" dirty="0" smtClean="0"/>
              <a:t>B</a:t>
            </a:r>
            <a:r>
              <a:rPr lang="en-US" sz="9000" dirty="0"/>
              <a:t>. Evils of civilization are not from original sin but from faulty social </a:t>
            </a:r>
            <a:r>
              <a:rPr lang="en-US" sz="9000" dirty="0" smtClean="0"/>
              <a:t>  environment</a:t>
            </a:r>
            <a:endParaRPr lang="en-US" sz="9000" dirty="0"/>
          </a:p>
          <a:p>
            <a:pPr marL="0" indent="0">
              <a:buNone/>
            </a:pPr>
            <a:r>
              <a:rPr lang="en-US" sz="9000" dirty="0" smtClean="0"/>
              <a:t>C</a:t>
            </a:r>
            <a:r>
              <a:rPr lang="en-US" sz="9000" dirty="0"/>
              <a:t>. Put </a:t>
            </a:r>
            <a:r>
              <a:rPr lang="en-US" sz="9000" b="1" dirty="0"/>
              <a:t>faith in reality of the world </a:t>
            </a:r>
            <a:r>
              <a:rPr lang="en-US" sz="9000" dirty="0"/>
              <a:t>as revealed by the senses (i.e., nature)</a:t>
            </a:r>
          </a:p>
          <a:p>
            <a:pPr marL="0" indent="0">
              <a:buNone/>
            </a:pPr>
            <a:r>
              <a:rPr lang="en-US" sz="9000" dirty="0" smtClean="0"/>
              <a:t>D</a:t>
            </a:r>
            <a:r>
              <a:rPr lang="en-US" sz="9000" dirty="0"/>
              <a:t>. Encourage </a:t>
            </a:r>
            <a:r>
              <a:rPr lang="en-US" sz="9000" b="1" dirty="0"/>
              <a:t>education and scientific inquiry</a:t>
            </a:r>
          </a:p>
          <a:p>
            <a:pPr marL="0" indent="0">
              <a:buNone/>
            </a:pPr>
            <a:r>
              <a:rPr lang="en-US" sz="9000" dirty="0" smtClean="0"/>
              <a:t>E</a:t>
            </a:r>
            <a:r>
              <a:rPr lang="en-US" sz="9000" dirty="0"/>
              <a:t>. Idea of </a:t>
            </a:r>
            <a:r>
              <a:rPr lang="en-US" sz="9000" b="1" dirty="0"/>
              <a:t>man’s own perfectibility</a:t>
            </a:r>
          </a:p>
          <a:p>
            <a:pPr marL="0" indent="0">
              <a:buNone/>
            </a:pPr>
            <a:r>
              <a:rPr lang="en-US" sz="9000" dirty="0"/>
              <a:t>	</a:t>
            </a:r>
            <a:r>
              <a:rPr lang="en-US" sz="9000" dirty="0" smtClean="0"/>
              <a:t>1</a:t>
            </a:r>
            <a:r>
              <a:rPr lang="en-US" sz="9000" dirty="0"/>
              <a:t>. man is master of his own fate</a:t>
            </a:r>
          </a:p>
          <a:p>
            <a:pPr marL="0" indent="0">
              <a:buNone/>
            </a:pPr>
            <a:r>
              <a:rPr lang="en-US" sz="9000" dirty="0"/>
              <a:t>	</a:t>
            </a:r>
            <a:r>
              <a:rPr lang="en-US" sz="9000" dirty="0" smtClean="0"/>
              <a:t>2</a:t>
            </a:r>
            <a:r>
              <a:rPr lang="en-US" sz="9000" dirty="0"/>
              <a:t>. equality is based upon natural rights</a:t>
            </a:r>
          </a:p>
          <a:p>
            <a:pPr marL="0" indent="0">
              <a:buNone/>
            </a:pPr>
            <a:r>
              <a:rPr lang="en-US" dirty="0"/>
              <a:t> </a:t>
            </a:r>
          </a:p>
          <a:p>
            <a:pPr marL="0" indent="0">
              <a:buNone/>
            </a:pPr>
            <a:r>
              <a:rPr lang="en-US" dirty="0"/>
              <a:t> </a:t>
            </a:r>
          </a:p>
          <a:p>
            <a:endParaRPr lang="en-US" dirty="0"/>
          </a:p>
        </p:txBody>
      </p:sp>
      <p:sp>
        <p:nvSpPr>
          <p:cNvPr id="4" name="Rectangle 3"/>
          <p:cNvSpPr/>
          <p:nvPr/>
        </p:nvSpPr>
        <p:spPr>
          <a:xfrm>
            <a:off x="762000" y="725269"/>
            <a:ext cx="7696200" cy="1200329"/>
          </a:xfrm>
          <a:prstGeom prst="rect">
            <a:avLst/>
          </a:prstGeom>
        </p:spPr>
        <p:txBody>
          <a:bodyPr wrap="square">
            <a:spAutoFit/>
          </a:bodyPr>
          <a:lstStyle/>
          <a:p>
            <a:r>
              <a:rPr lang="en-US" sz="3600" b="1" dirty="0"/>
              <a:t>I. Emphasis on Reason, as exemplified in these ideas</a:t>
            </a:r>
            <a:endParaRPr lang="en-US" sz="3600" dirty="0"/>
          </a:p>
        </p:txBody>
      </p:sp>
    </p:spTree>
    <p:extLst>
      <p:ext uri="{BB962C8B-B14F-4D97-AF65-F5344CB8AC3E}">
        <p14:creationId xmlns:p14="http://schemas.microsoft.com/office/powerpoint/2010/main" val="3638705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85800"/>
            <a:ext cx="7772400" cy="1143000"/>
          </a:xfrm>
        </p:spPr>
        <p:txBody>
          <a:bodyPr>
            <a:normAutofit fontScale="90000"/>
          </a:bodyPr>
          <a:lstStyle/>
          <a:p>
            <a:r>
              <a:rPr lang="en-US" b="1" dirty="0">
                <a:solidFill>
                  <a:schemeClr val="tx1"/>
                </a:solidFill>
                <a:latin typeface="+mn-lt"/>
              </a:rPr>
              <a:t>II.  Religion</a:t>
            </a:r>
            <a:r>
              <a:rPr lang="en-US" dirty="0" smtClean="0"/>
              <a:t/>
            </a:r>
            <a:br>
              <a:rPr lang="en-US" dirty="0" smtClean="0"/>
            </a:br>
            <a:endParaRPr lang="en-US" dirty="0"/>
          </a:p>
        </p:txBody>
      </p:sp>
      <p:sp>
        <p:nvSpPr>
          <p:cNvPr id="3" name="Content Placeholder 2"/>
          <p:cNvSpPr>
            <a:spLocks noGrp="1"/>
          </p:cNvSpPr>
          <p:nvPr>
            <p:ph sz="quarter" idx="1"/>
          </p:nvPr>
        </p:nvSpPr>
        <p:spPr>
          <a:xfrm>
            <a:off x="457200" y="914400"/>
            <a:ext cx="8229600" cy="5105400"/>
          </a:xfrm>
        </p:spPr>
        <p:txBody>
          <a:bodyPr>
            <a:normAutofit/>
          </a:bodyPr>
          <a:lstStyle/>
          <a:p>
            <a:endParaRPr lang="en-US" dirty="0"/>
          </a:p>
          <a:p>
            <a:pPr marL="0" indent="0">
              <a:buNone/>
            </a:pPr>
            <a:r>
              <a:rPr lang="en-US" dirty="0"/>
              <a:t> </a:t>
            </a:r>
          </a:p>
          <a:p>
            <a:pPr marL="0" indent="0">
              <a:buNone/>
            </a:pPr>
            <a:r>
              <a:rPr lang="en-US" sz="2800" dirty="0" smtClean="0"/>
              <a:t>A</a:t>
            </a:r>
            <a:r>
              <a:rPr lang="en-US" sz="2800" dirty="0"/>
              <a:t>. Spread of </a:t>
            </a:r>
            <a:r>
              <a:rPr lang="en-US" sz="2800" b="1" dirty="0"/>
              <a:t>Deism</a:t>
            </a:r>
            <a:r>
              <a:rPr lang="en-US" sz="2800" dirty="0"/>
              <a:t>, a religion that was not an organized church </a:t>
            </a:r>
            <a:r>
              <a:rPr lang="en-US" sz="2800" dirty="0" smtClean="0"/>
              <a:t>with </a:t>
            </a:r>
            <a:r>
              <a:rPr lang="en-US" sz="2800" dirty="0"/>
              <a:t>a hierarchy, but rather a set of personal beliefs leading to the following departures from traditional Christianity:</a:t>
            </a:r>
          </a:p>
          <a:p>
            <a:pPr marL="0" indent="0">
              <a:buNone/>
            </a:pPr>
            <a:r>
              <a:rPr lang="en-US" sz="2800" dirty="0"/>
              <a:t>	</a:t>
            </a:r>
            <a:r>
              <a:rPr lang="en-US" sz="2800" dirty="0" smtClean="0"/>
              <a:t>1</a:t>
            </a:r>
            <a:r>
              <a:rPr lang="en-US" sz="2800" dirty="0"/>
              <a:t>. Christianity made less mystical and supernatural</a:t>
            </a:r>
          </a:p>
          <a:p>
            <a:pPr marL="0" indent="0">
              <a:buNone/>
            </a:pPr>
            <a:r>
              <a:rPr lang="en-US" sz="2800" dirty="0"/>
              <a:t>	</a:t>
            </a:r>
            <a:r>
              <a:rPr lang="en-US" sz="2800" dirty="0" smtClean="0"/>
              <a:t>2</a:t>
            </a:r>
            <a:r>
              <a:rPr lang="en-US" sz="2800" dirty="0"/>
              <a:t>. Jesus not a divinity  (but His teachings are valid</a:t>
            </a:r>
            <a:r>
              <a:rPr lang="en-US" sz="2800" dirty="0" smtClean="0"/>
              <a:t>)</a:t>
            </a:r>
            <a:endParaRPr lang="en-US" sz="2800" dirty="0"/>
          </a:p>
        </p:txBody>
      </p:sp>
    </p:spTree>
    <p:extLst>
      <p:ext uri="{BB962C8B-B14F-4D97-AF65-F5344CB8AC3E}">
        <p14:creationId xmlns:p14="http://schemas.microsoft.com/office/powerpoint/2010/main" val="2245004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839200" cy="1020762"/>
          </a:xfrm>
        </p:spPr>
        <p:txBody>
          <a:bodyPr>
            <a:normAutofit/>
          </a:bodyPr>
          <a:lstStyle/>
          <a:p>
            <a:pPr algn="ctr"/>
            <a:r>
              <a:rPr lang="en-US" b="1" dirty="0" smtClean="0">
                <a:solidFill>
                  <a:srgbClr val="C00000"/>
                </a:solidFill>
              </a:rPr>
              <a:t>Example of </a:t>
            </a:r>
            <a:r>
              <a:rPr lang="en-US" b="1" dirty="0" smtClean="0">
                <a:solidFill>
                  <a:srgbClr val="C00000"/>
                </a:solidFill>
              </a:rPr>
              <a:t>Deist/Enlightenment View:</a:t>
            </a:r>
            <a:endParaRPr lang="en-US" b="1" dirty="0">
              <a:solidFill>
                <a:srgbClr val="C00000"/>
              </a:solidFill>
            </a:endParaRPr>
          </a:p>
        </p:txBody>
      </p:sp>
      <p:sp>
        <p:nvSpPr>
          <p:cNvPr id="3" name="Content Placeholder 2"/>
          <p:cNvSpPr>
            <a:spLocks noGrp="1"/>
          </p:cNvSpPr>
          <p:nvPr>
            <p:ph sz="quarter" idx="1"/>
          </p:nvPr>
        </p:nvSpPr>
        <p:spPr>
          <a:xfrm>
            <a:off x="914400" y="1447800"/>
            <a:ext cx="7772400" cy="5105400"/>
          </a:xfrm>
        </p:spPr>
        <p:txBody>
          <a:bodyPr>
            <a:normAutofit/>
          </a:bodyPr>
          <a:lstStyle/>
          <a:p>
            <a:pPr lvl="0"/>
            <a:r>
              <a:rPr lang="en-US" sz="4400" b="1" dirty="0" smtClean="0"/>
              <a:t>Franklin’s List of 13 Virtues</a:t>
            </a:r>
          </a:p>
          <a:p>
            <a:pPr lvl="1"/>
            <a:r>
              <a:rPr lang="en-US" sz="3200" b="1" dirty="0" smtClean="0"/>
              <a:t>Defines chastity and temperance in a much more liberal way </a:t>
            </a:r>
            <a:r>
              <a:rPr lang="en-US" sz="3200" b="1" dirty="0" smtClean="0"/>
              <a:t>than </a:t>
            </a:r>
            <a:r>
              <a:rPr lang="en-US" sz="3200" b="1" dirty="0" smtClean="0"/>
              <a:t>a Calvinist would ever do:</a:t>
            </a:r>
            <a:endParaRPr lang="en-US" sz="3200" dirty="0" smtClean="0"/>
          </a:p>
          <a:p>
            <a:pPr lvl="2"/>
            <a:r>
              <a:rPr lang="en-US" sz="2800" b="1" dirty="0" smtClean="0"/>
              <a:t>Emphasizes moderation rather than total self-denial</a:t>
            </a:r>
          </a:p>
          <a:p>
            <a:pPr lvl="2"/>
            <a:r>
              <a:rPr lang="en-US" sz="2800" b="1" dirty="0" smtClean="0"/>
              <a:t>Though Edwards didn’t mention sex, he would have put it within the confines of monogamous marriage; Franklin says go for it unless it’s harmful to yourself or others</a:t>
            </a:r>
            <a:endParaRPr lang="en-US" sz="2800"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905000"/>
          </a:xfrm>
        </p:spPr>
        <p:txBody>
          <a:bodyPr>
            <a:noAutofit/>
          </a:bodyPr>
          <a:lstStyle/>
          <a:p>
            <a:pPr lvl="0" algn="ctr"/>
            <a:r>
              <a:rPr lang="en-US" sz="6000" b="1" dirty="0" smtClean="0">
                <a:solidFill>
                  <a:srgbClr val="C00000"/>
                </a:solidFill>
              </a:rPr>
              <a:t>Franklin’s List of 13 Virtues</a:t>
            </a:r>
          </a:p>
        </p:txBody>
      </p:sp>
      <p:sp>
        <p:nvSpPr>
          <p:cNvPr id="3" name="Content Placeholder 2"/>
          <p:cNvSpPr>
            <a:spLocks noGrp="1"/>
          </p:cNvSpPr>
          <p:nvPr>
            <p:ph sz="quarter" idx="1"/>
          </p:nvPr>
        </p:nvSpPr>
        <p:spPr>
          <a:xfrm>
            <a:off x="914400" y="2819400"/>
            <a:ext cx="7772400" cy="2971800"/>
          </a:xfrm>
        </p:spPr>
        <p:txBody>
          <a:bodyPr>
            <a:normAutofit/>
          </a:bodyPr>
          <a:lstStyle/>
          <a:p>
            <a:pPr lvl="0">
              <a:buNone/>
            </a:pPr>
            <a:r>
              <a:rPr lang="en-US" sz="6000" b="1" dirty="0" smtClean="0">
                <a:solidFill>
                  <a:srgbClr val="0070C0"/>
                </a:solidFill>
              </a:rPr>
              <a:t>Puts </a:t>
            </a:r>
            <a:r>
              <a:rPr lang="en-US" sz="6000" b="1" dirty="0" smtClean="0">
                <a:solidFill>
                  <a:srgbClr val="0070C0"/>
                </a:solidFill>
              </a:rPr>
              <a:t>Jesus and Socrates on the same level!</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mph" presetSubtype="0" fill="hold" grpId="1" nodeType="clickEffect">
                                  <p:stCondLst>
                                    <p:cond delay="0"/>
                                  </p:stCondLst>
                                  <p:childTnLst>
                                    <p:animRot by="21600000">
                                      <p:cBhvr>
                                        <p:cTn id="13" dur="2000" fill="hold"/>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marL="0" indent="0">
              <a:buNone/>
            </a:pPr>
            <a:r>
              <a:rPr lang="en-US" b="1" dirty="0"/>
              <a:t>The general attitude is summed up well in this quote from Franklin: </a:t>
            </a:r>
            <a:endParaRPr lang="en-US" b="1" dirty="0" smtClean="0"/>
          </a:p>
          <a:p>
            <a:pPr marL="0" indent="0">
              <a:buNone/>
            </a:pPr>
            <a:endParaRPr lang="en-US" dirty="0"/>
          </a:p>
          <a:p>
            <a:pPr marL="274320" lvl="1" indent="0">
              <a:buNone/>
            </a:pPr>
            <a:r>
              <a:rPr lang="en-US" sz="2800" b="1" dirty="0"/>
              <a:t>“The most acceptable service to God is doing good to man.”</a:t>
            </a:r>
            <a:endParaRPr lang="en-US" sz="2800" dirty="0"/>
          </a:p>
          <a:p>
            <a:pPr marL="0" indent="0">
              <a:buNone/>
            </a:pPr>
            <a:r>
              <a:rPr lang="en-US" dirty="0"/>
              <a:t>	</a:t>
            </a:r>
          </a:p>
          <a:p>
            <a:pPr marL="0" indent="0">
              <a:buNone/>
            </a:pPr>
            <a:r>
              <a:rPr lang="en-US" b="1" dirty="0"/>
              <a:t>Remember:</a:t>
            </a:r>
            <a:r>
              <a:rPr lang="en-US" dirty="0"/>
              <a:t> All this was going on, in part,  during the Great Awakening—with people like Jonathan Edwards still preaching about sin and damnation! The ideas listed above were radical for their time. You might even say they were </a:t>
            </a:r>
            <a:r>
              <a:rPr lang="en-US" b="1" dirty="0">
                <a:effectLst>
                  <a:outerShdw blurRad="38100" dist="38100" dir="2700000" algn="tl">
                    <a:srgbClr val="000000">
                      <a:alpha val="43137"/>
                    </a:srgbClr>
                  </a:outerShdw>
                </a:effectLst>
              </a:rPr>
              <a:t>revolutionary</a:t>
            </a:r>
            <a:r>
              <a:rPr lang="en-US" dirty="0"/>
              <a:t> ! </a:t>
            </a:r>
          </a:p>
          <a:p>
            <a:endParaRPr lang="en-US" dirty="0"/>
          </a:p>
        </p:txBody>
      </p:sp>
    </p:spTree>
    <p:extLst>
      <p:ext uri="{BB962C8B-B14F-4D97-AF65-F5344CB8AC3E}">
        <p14:creationId xmlns:p14="http://schemas.microsoft.com/office/powerpoint/2010/main" val="2455181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3000"/>
                                        <p:tgtEl>
                                          <p:spTgt spid="3">
                                            <p:txEl>
                                              <p:pRg st="0" end="0"/>
                                            </p:txEl>
                                          </p:spTgt>
                                        </p:tgtEl>
                                      </p:cBhvr>
                                    </p:animEffect>
                                    <p:anim calcmode="lin" valueType="num">
                                      <p:cBhvr>
                                        <p:cTn id="8" dur="3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3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additive="base">
                                        <p:cTn id="14" dur="3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5" dur="3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3500"/>
                                        <p:tgtEl>
                                          <p:spTgt spid="3">
                                            <p:txEl>
                                              <p:pRg st="4" end="4"/>
                                            </p:txEl>
                                          </p:spTgt>
                                        </p:tgtEl>
                                      </p:cBhvr>
                                    </p:animEffect>
                                    <p:anim calcmode="lin" valueType="num">
                                      <p:cBhvr>
                                        <p:cTn id="21" dur="3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2" dur="3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3400" y="914400"/>
            <a:ext cx="7632252" cy="4876800"/>
          </a:xfrm>
          <a:prstGeom prst="rect">
            <a:avLst/>
          </a:prstGeom>
        </p:spPr>
      </p:pic>
    </p:spTree>
    <p:extLst>
      <p:ext uri="{BB962C8B-B14F-4D97-AF65-F5344CB8AC3E}">
        <p14:creationId xmlns:p14="http://schemas.microsoft.com/office/powerpoint/2010/main" val="41565586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Text p. 348</a:t>
            </a:r>
            <a:endParaRPr lang="en-US" dirty="0"/>
          </a:p>
        </p:txBody>
      </p:sp>
      <p:sp>
        <p:nvSpPr>
          <p:cNvPr id="4" name="Content Placeholder 3"/>
          <p:cNvSpPr>
            <a:spLocks noGrp="1"/>
          </p:cNvSpPr>
          <p:nvPr>
            <p:ph sz="quarter" idx="1"/>
          </p:nvPr>
        </p:nvSpPr>
        <p:spPr/>
        <p:txBody>
          <a:bodyPr/>
          <a:lstStyle/>
          <a:p>
            <a:r>
              <a:rPr lang="en-US" sz="3200" dirty="0" smtClean="0"/>
              <a:t>Looking ahead:</a:t>
            </a:r>
          </a:p>
          <a:p>
            <a:endParaRPr lang="en-US" dirty="0"/>
          </a:p>
          <a:p>
            <a:pPr marL="0" indent="0">
              <a:buNone/>
            </a:pPr>
            <a:r>
              <a:rPr lang="en-US" dirty="0"/>
              <a:t>As the nation grew, so too did the ideological rifts—Federalism versus states’ rights, </a:t>
            </a:r>
            <a:r>
              <a:rPr lang="en-US" dirty="0" smtClean="0"/>
              <a:t>freedom </a:t>
            </a:r>
            <a:r>
              <a:rPr lang="en-US" dirty="0"/>
              <a:t>versus slavery, American ideals versus reality—that would threaten the very truths proclaimed in the Declaration of </a:t>
            </a:r>
            <a:r>
              <a:rPr lang="en-US" dirty="0" smtClean="0"/>
              <a:t>Independence…a </a:t>
            </a:r>
            <a:r>
              <a:rPr lang="en-US" dirty="0"/>
              <a:t>new nation struggling with those rifts, one struggling to fulfill the promise of its birth. </a:t>
            </a:r>
          </a:p>
        </p:txBody>
      </p:sp>
    </p:spTree>
    <p:extLst>
      <p:ext uri="{BB962C8B-B14F-4D97-AF65-F5344CB8AC3E}">
        <p14:creationId xmlns:p14="http://schemas.microsoft.com/office/powerpoint/2010/main" val="119870449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255</TotalTime>
  <Words>469</Words>
  <Application>Microsoft Office PowerPoint</Application>
  <PresentationFormat>On-screen Show (4:3)</PresentationFormat>
  <Paragraphs>64</Paragraphs>
  <Slides>16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 Black</vt:lpstr>
      <vt:lpstr>Calibri</vt:lpstr>
      <vt:lpstr>Franklin Gothic Book</vt:lpstr>
      <vt:lpstr>Perpetua</vt:lpstr>
      <vt:lpstr>Wingdings 2</vt:lpstr>
      <vt:lpstr>Equity</vt:lpstr>
      <vt:lpstr>Puritanism vs. The Enlightenment</vt:lpstr>
      <vt:lpstr>The History of Ideas</vt:lpstr>
      <vt:lpstr>Text p. 345</vt:lpstr>
      <vt:lpstr>Text p. 347</vt:lpstr>
      <vt:lpstr>The Great Awakening</vt:lpstr>
      <vt:lpstr>Example of Calvinist (Puritan)  Belief Set:</vt:lpstr>
      <vt:lpstr>PowerPoint Presentation</vt:lpstr>
      <vt:lpstr>Which Side Won?</vt:lpstr>
      <vt:lpstr>PowerPoint Presentation</vt:lpstr>
      <vt:lpstr>  </vt:lpstr>
      <vt:lpstr>II.  Religion </vt:lpstr>
      <vt:lpstr>Example of Deist/Enlightenment View:</vt:lpstr>
      <vt:lpstr>Franklin’s List of 13 Virtues</vt:lpstr>
      <vt:lpstr>PowerPoint Presentation</vt:lpstr>
      <vt:lpstr>PowerPoint Presentation</vt:lpstr>
      <vt:lpstr>Text p. 348</vt:lpstr>
    </vt:vector>
  </TitlesOfParts>
  <Company>Mascenic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pculliton</dc:creator>
  <cp:lastModifiedBy>Penny Culliton</cp:lastModifiedBy>
  <cp:revision>46</cp:revision>
  <dcterms:created xsi:type="dcterms:W3CDTF">2010-01-29T12:35:43Z</dcterms:created>
  <dcterms:modified xsi:type="dcterms:W3CDTF">2018-10-05T18:45:03Z</dcterms:modified>
</cp:coreProperties>
</file>